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9" r:id="rId2"/>
    <p:sldId id="282" r:id="rId3"/>
    <p:sldId id="256" r:id="rId4"/>
    <p:sldId id="280" r:id="rId5"/>
    <p:sldId id="283" r:id="rId6"/>
    <p:sldId id="258" r:id="rId7"/>
  </p:sldIdLst>
  <p:sldSz cx="9144000" cy="6858000" type="screen4x3"/>
  <p:notesSz cx="10018713" cy="6889750"/>
  <p:defaultTextStyle>
    <a:defPPr>
      <a:defRPr lang="sv-S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D3DFEE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9DCAF9ED-07DC-4A11-8D7F-57B35C25682E}" styleName="Mellanmörkt format 1 - Dekorfärg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8D230F3-CF80-4859-8CE7-A43EE81993B5}" styleName="Ljust format 1 - Dekorfärg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D27102A9-8310-4765-A935-A1911B00CA55}" styleName="Ljust format 1 - Dekorfärg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llanmörkt format 2 - Dekorfärg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012ECD-51FC-41F1-AA8D-1B2483CD663E}" styleName="Ljust format 2 - Dekorfärg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912C8C85-51F0-491E-9774-3900AFEF0FD7}" styleName="Ljust format 2 - Dekorfärg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FABFCF23-3B69-468F-B69F-88F6DE6A72F2}" styleName="Mellanmörkt format 1 - Dekorfärg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llanmörkt format 1 - Dekorfärg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84E427A-3D55-4303-BF80-6455036E1DE7}" styleName="Format med tema 1 - dekorfärg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29" autoAdjust="0"/>
    <p:restoredTop sz="94624" autoAdjust="0"/>
  </p:normalViewPr>
  <p:slideViewPr>
    <p:cSldViewPr>
      <p:cViewPr varScale="1">
        <p:scale>
          <a:sx n="124" d="100"/>
          <a:sy n="124" d="100"/>
        </p:scale>
        <p:origin x="13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342213" cy="34497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5674194" y="1"/>
            <a:ext cx="4342213" cy="34497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07920C-CE76-417B-801C-1E2EA87FBBB5}" type="datetimeFigureOut">
              <a:rPr lang="sv-SE" smtClean="0"/>
              <a:pPr/>
              <a:t>2024-04-29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1" y="6544772"/>
            <a:ext cx="4342213" cy="34497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5674194" y="6544772"/>
            <a:ext cx="4342213" cy="34497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959914-7BE9-4463-96BE-B996C1AED6DA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979862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41442" cy="344662"/>
          </a:xfrm>
          <a:prstGeom prst="rect">
            <a:avLst/>
          </a:prstGeom>
        </p:spPr>
        <p:txBody>
          <a:bodyPr vert="horz" lIns="95157" tIns="47579" rIns="95157" bIns="47579" rtlCol="0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5674952" y="0"/>
            <a:ext cx="4341442" cy="344662"/>
          </a:xfrm>
          <a:prstGeom prst="rect">
            <a:avLst/>
          </a:prstGeom>
        </p:spPr>
        <p:txBody>
          <a:bodyPr vert="horz" lIns="95157" tIns="47579" rIns="95157" bIns="47579" rtlCol="0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30D542AC-573B-45BC-B901-8CA468BFACD6}" type="datetimeFigureOut">
              <a:rPr lang="sv-SE"/>
              <a:pPr>
                <a:defRPr/>
              </a:pPr>
              <a:t>2024-04-29</a:t>
            </a:fld>
            <a:endParaRPr lang="sv-SE" dirty="0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3287713" y="517525"/>
            <a:ext cx="3443287" cy="2582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157" tIns="47579" rIns="95157" bIns="47579" rtlCol="0" anchor="ctr"/>
          <a:lstStyle/>
          <a:p>
            <a:pPr lvl="0"/>
            <a:endParaRPr lang="sv-SE" noProof="0" dirty="0" smtClean="0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1001872" y="3273128"/>
            <a:ext cx="8014970" cy="3099630"/>
          </a:xfrm>
          <a:prstGeom prst="rect">
            <a:avLst/>
          </a:prstGeom>
        </p:spPr>
        <p:txBody>
          <a:bodyPr vert="horz" lIns="95157" tIns="47579" rIns="95157" bIns="47579" rtlCol="0">
            <a:normAutofit/>
          </a:bodyPr>
          <a:lstStyle/>
          <a:p>
            <a:pPr lvl="0"/>
            <a:r>
              <a:rPr lang="sv-SE" noProof="0" smtClean="0"/>
              <a:t>Klicka här för att ändra format på bakgrundstexten</a:t>
            </a:r>
          </a:p>
          <a:p>
            <a:pPr lvl="1"/>
            <a:r>
              <a:rPr lang="sv-SE" noProof="0" smtClean="0"/>
              <a:t>Nivå två</a:t>
            </a:r>
          </a:p>
          <a:p>
            <a:pPr lvl="2"/>
            <a:r>
              <a:rPr lang="sv-SE" noProof="0" smtClean="0"/>
              <a:t>Nivå tre</a:t>
            </a:r>
          </a:p>
          <a:p>
            <a:pPr lvl="3"/>
            <a:r>
              <a:rPr lang="sv-SE" noProof="0" smtClean="0"/>
              <a:t>Nivå fyra</a:t>
            </a:r>
          </a:p>
          <a:p>
            <a:pPr lvl="4"/>
            <a:r>
              <a:rPr lang="sv-SE" noProof="0" smtClean="0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6543924"/>
            <a:ext cx="4341442" cy="344662"/>
          </a:xfrm>
          <a:prstGeom prst="rect">
            <a:avLst/>
          </a:prstGeom>
        </p:spPr>
        <p:txBody>
          <a:bodyPr vert="horz" lIns="95157" tIns="47579" rIns="95157" bIns="47579" rtlCol="0" anchor="b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5674952" y="6543924"/>
            <a:ext cx="4341442" cy="344662"/>
          </a:xfrm>
          <a:prstGeom prst="rect">
            <a:avLst/>
          </a:prstGeom>
        </p:spPr>
        <p:txBody>
          <a:bodyPr vert="horz" wrap="square" lIns="95157" tIns="47579" rIns="95157" bIns="4757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BBB6842-48FE-4A32-BF9F-C583C9E16823}" type="slidenum">
              <a:rPr lang="sv-SE" altLang="sv-SE"/>
              <a:pPr/>
              <a:t>‹#›</a:t>
            </a:fld>
            <a:endParaRPr lang="sv-SE" alt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Platshållare för bildobjekt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Platshållare för anteckninga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v-SE" altLang="sv-SE" dirty="0" smtClean="0"/>
          </a:p>
        </p:txBody>
      </p:sp>
      <p:sp>
        <p:nvSpPr>
          <p:cNvPr id="9220" name="Platshållare för bildnumm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72965" indent="-297294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89177" indent="-237835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64848" indent="-237835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40519" indent="-237835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16190" indent="-23783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91861" indent="-23783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67532" indent="-23783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43202" indent="-23783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F856901D-3E4E-42D6-8CEA-17E8317050CB}" type="slidenum">
              <a:rPr lang="sv-SE" altLang="sv-SE"/>
              <a:pPr eaLnBrk="1" hangingPunct="1"/>
              <a:t>1</a:t>
            </a:fld>
            <a:endParaRPr lang="sv-SE" altLang="sv-S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Platshållare för bildobjekt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Platshållare för anteckninga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sv-SE" altLang="sv-SE" smtClean="0"/>
          </a:p>
        </p:txBody>
      </p:sp>
      <p:sp>
        <p:nvSpPr>
          <p:cNvPr id="10244" name="Platshållare för bildnumm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72965" indent="-297294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89177" indent="-237835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64848" indent="-237835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40519" indent="-237835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16190" indent="-23783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91861" indent="-23783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67532" indent="-23783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43202" indent="-23783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089A9F0-25FD-41E1-AD02-96260E62DB2A}" type="slidenum">
              <a:rPr lang="sv-SE" altLang="sv-SE"/>
              <a:pPr eaLnBrk="1" hangingPunct="1"/>
              <a:t>2</a:t>
            </a:fld>
            <a:endParaRPr lang="sv-SE" altLang="sv-S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Platshållare för bildobjekt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Platshållare för anteckninga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sv-SE" altLang="sv-SE" smtClean="0"/>
          </a:p>
        </p:txBody>
      </p:sp>
      <p:sp>
        <p:nvSpPr>
          <p:cNvPr id="11268" name="Platshållare för bildnumm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72965" indent="-297294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89177" indent="-237835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64848" indent="-237835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40519" indent="-237835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16190" indent="-23783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91861" indent="-23783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67532" indent="-23783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43202" indent="-23783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C68D4B3-8858-4DCD-8307-C10DDFDC5B94}" type="slidenum">
              <a:rPr lang="sv-SE" altLang="sv-SE"/>
              <a:pPr eaLnBrk="1" hangingPunct="1"/>
              <a:t>6</a:t>
            </a:fld>
            <a:endParaRPr lang="sv-SE" altLang="sv-S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DC1A62-0A6F-48CD-B068-F404ACDD6A68}" type="datetimeFigureOut">
              <a:rPr lang="sv-SE"/>
              <a:pPr>
                <a:defRPr/>
              </a:pPr>
              <a:t>2024-04-29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84EC59-EB90-4F06-B60D-94D8E31CBA3D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23011089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29CCDC-CA07-4623-BD75-492B3C6E1C19}" type="datetimeFigureOut">
              <a:rPr lang="sv-SE"/>
              <a:pPr>
                <a:defRPr/>
              </a:pPr>
              <a:t>2024-04-29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59BD45-426F-4B25-8ED7-845138CFA9B9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36768755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861761-4F60-437C-8669-34F7F2276AB3}" type="datetimeFigureOut">
              <a:rPr lang="sv-SE"/>
              <a:pPr>
                <a:defRPr/>
              </a:pPr>
              <a:t>2024-04-29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C2A9B9-969C-460E-A42E-59EEE3354389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2977208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87FE56-5602-43DA-A111-3A5BAFB05CF3}" type="datetimeFigureOut">
              <a:rPr lang="sv-SE"/>
              <a:pPr>
                <a:defRPr/>
              </a:pPr>
              <a:t>2024-04-29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2DC789-48BD-492D-B0A4-B2DEFF3C81DF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38898623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EB4E3F-50D1-44AF-AACC-E9086788D1CC}" type="datetimeFigureOut">
              <a:rPr lang="sv-SE"/>
              <a:pPr>
                <a:defRPr/>
              </a:pPr>
              <a:t>2024-04-29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FEA798-6E09-405F-95F4-DC60D6C2FADE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18800412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FC9024-3518-4172-9517-55F31F4786BF}" type="datetimeFigureOut">
              <a:rPr lang="sv-SE"/>
              <a:pPr>
                <a:defRPr/>
              </a:pPr>
              <a:t>2024-04-29</a:t>
            </a:fld>
            <a:endParaRPr lang="sv-SE" dirty="0"/>
          </a:p>
        </p:txBody>
      </p:sp>
      <p:sp>
        <p:nvSpPr>
          <p:cNvPr id="6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A42D5F-F7AF-479E-A423-2383EE768D30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41488575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6EC78E-015B-4592-A420-CD322F4D76AC}" type="datetimeFigureOut">
              <a:rPr lang="sv-SE"/>
              <a:pPr>
                <a:defRPr/>
              </a:pPr>
              <a:t>2024-04-29</a:t>
            </a:fld>
            <a:endParaRPr lang="sv-SE" dirty="0"/>
          </a:p>
        </p:txBody>
      </p:sp>
      <p:sp>
        <p:nvSpPr>
          <p:cNvPr id="8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9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517053-8513-40CD-B843-5D316DC32822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12051073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627C15-86AE-4CD9-A672-87D5789F1181}" type="datetimeFigureOut">
              <a:rPr lang="sv-SE"/>
              <a:pPr>
                <a:defRPr/>
              </a:pPr>
              <a:t>2024-04-29</a:t>
            </a:fld>
            <a:endParaRPr lang="sv-SE" dirty="0"/>
          </a:p>
        </p:txBody>
      </p:sp>
      <p:sp>
        <p:nvSpPr>
          <p:cNvPr id="4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13ABF6-5506-431E-8EF8-6533F9ED9E11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1298396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A8E7AC-B9A3-4398-8814-8B1D96C7F10C}" type="datetimeFigureOut">
              <a:rPr lang="sv-SE"/>
              <a:pPr>
                <a:defRPr/>
              </a:pPr>
              <a:t>2024-04-29</a:t>
            </a:fld>
            <a:endParaRPr lang="sv-SE" dirty="0"/>
          </a:p>
        </p:txBody>
      </p:sp>
      <p:sp>
        <p:nvSpPr>
          <p:cNvPr id="3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4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642F48-B02F-4AED-8D64-2BF3F41E8E31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426480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2003F3-9D2E-4BEA-99BF-AC5D7D3385D3}" type="datetimeFigureOut">
              <a:rPr lang="sv-SE"/>
              <a:pPr>
                <a:defRPr/>
              </a:pPr>
              <a:t>2024-04-29</a:t>
            </a:fld>
            <a:endParaRPr lang="sv-SE" dirty="0"/>
          </a:p>
        </p:txBody>
      </p:sp>
      <p:sp>
        <p:nvSpPr>
          <p:cNvPr id="6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234CD1-E426-4B0B-990E-729141B6679B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3073180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v-SE" noProof="0" dirty="0" smtClean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8C140E-D78F-4C7A-9DA9-DB97969AA4B4}" type="datetimeFigureOut">
              <a:rPr lang="sv-SE"/>
              <a:pPr>
                <a:defRPr/>
              </a:pPr>
              <a:t>2024-04-29</a:t>
            </a:fld>
            <a:endParaRPr lang="sv-SE" dirty="0"/>
          </a:p>
        </p:txBody>
      </p:sp>
      <p:sp>
        <p:nvSpPr>
          <p:cNvPr id="6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81B5E5-ADF4-4480-AEA8-F6E846B8C6DF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827033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Platshållare för rubrik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 smtClean="0"/>
              <a:t>Klicka här för att ändra format</a:t>
            </a:r>
          </a:p>
        </p:txBody>
      </p:sp>
      <p:sp>
        <p:nvSpPr>
          <p:cNvPr id="1027" name="Platshållare för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 smtClean="0"/>
              <a:t>Klicka här för att ändra format på bakgrundstexten</a:t>
            </a:r>
          </a:p>
          <a:p>
            <a:pPr lvl="1"/>
            <a:r>
              <a:rPr lang="sv-SE" altLang="sv-SE" smtClean="0"/>
              <a:t>Nivå två</a:t>
            </a:r>
          </a:p>
          <a:p>
            <a:pPr lvl="2"/>
            <a:r>
              <a:rPr lang="sv-SE" altLang="sv-SE" smtClean="0"/>
              <a:t>Nivå tre</a:t>
            </a:r>
          </a:p>
          <a:p>
            <a:pPr lvl="3"/>
            <a:r>
              <a:rPr lang="sv-SE" altLang="sv-SE" smtClean="0"/>
              <a:t>Nivå fyra</a:t>
            </a:r>
          </a:p>
          <a:p>
            <a:pPr lvl="4"/>
            <a:r>
              <a:rPr lang="sv-SE" altLang="sv-SE" smtClean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EABFBB4-3652-4FA7-849B-EB1BD0F876E1}" type="datetimeFigureOut">
              <a:rPr lang="sv-SE"/>
              <a:pPr>
                <a:defRPr/>
              </a:pPr>
              <a:t>2024-04-29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5911B41A-89E4-45AF-9FE1-5C5D710A0E6A}" type="slidenum">
              <a:rPr lang="sv-SE" altLang="sv-SE"/>
              <a:pPr/>
              <a:t>‹#›</a:t>
            </a:fld>
            <a:endParaRPr lang="sv-SE" alt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e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13" Type="http://schemas.openxmlformats.org/officeDocument/2006/relationships/image" Target="../media/image14.jpeg"/><Relationship Id="rId3" Type="http://schemas.openxmlformats.org/officeDocument/2006/relationships/image" Target="../media/image6.png"/><Relationship Id="rId7" Type="http://schemas.openxmlformats.org/officeDocument/2006/relationships/image" Target="../media/image1.png"/><Relationship Id="rId12" Type="http://schemas.openxmlformats.org/officeDocument/2006/relationships/image" Target="../media/image1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11" Type="http://schemas.openxmlformats.org/officeDocument/2006/relationships/image" Target="../media/image12.jpeg"/><Relationship Id="rId5" Type="http://schemas.openxmlformats.org/officeDocument/2006/relationships/image" Target="../media/image8.jpeg"/><Relationship Id="rId10" Type="http://schemas.openxmlformats.org/officeDocument/2006/relationships/image" Target="../media/image11.jpeg"/><Relationship Id="rId4" Type="http://schemas.openxmlformats.org/officeDocument/2006/relationships/image" Target="../media/image7.jpeg"/><Relationship Id="rId9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WordArt 4"/>
          <p:cNvSpPr>
            <a:spLocks noChangeArrowheads="1" noChangeShapeType="1" noTextEdit="1"/>
          </p:cNvSpPr>
          <p:nvPr/>
        </p:nvSpPr>
        <p:spPr bwMode="auto">
          <a:xfrm>
            <a:off x="1403350" y="476250"/>
            <a:ext cx="6337300" cy="812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sv-SE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00"/>
                </a:solidFill>
                <a:effectLst>
                  <a:prstShdw prst="shdw12">
                    <a:srgbClr val="868686">
                      <a:alpha val="50000"/>
                    </a:srgbClr>
                  </a:prstShdw>
                </a:effectLst>
                <a:latin typeface="Algerian" panose="04020705040A02060702" pitchFamily="82" charset="0"/>
              </a:rPr>
              <a:t>Information centrumstädning-2024</a:t>
            </a:r>
            <a:endParaRPr lang="sv-SE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9900"/>
              </a:solidFill>
              <a:effectLst>
                <a:prstShdw prst="shdw12">
                  <a:srgbClr val="868686">
                    <a:alpha val="50000"/>
                  </a:srgbClr>
                </a:prstShdw>
              </a:effectLst>
              <a:latin typeface="Algerian" panose="04020705040A02060702" pitchFamily="82" charset="0"/>
            </a:endParaRPr>
          </a:p>
        </p:txBody>
      </p:sp>
      <p:pic>
        <p:nvPicPr>
          <p:cNvPr id="2052" name="Picture 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313" y="1557338"/>
            <a:ext cx="3068637" cy="331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Bildobjekt 4" descr="index kkkkk.jp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333375"/>
            <a:ext cx="941388" cy="903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ktangel 2"/>
          <p:cNvSpPr/>
          <p:nvPr/>
        </p:nvSpPr>
        <p:spPr>
          <a:xfrm>
            <a:off x="107504" y="5137151"/>
            <a:ext cx="8928991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sv-SE" sz="1200" dirty="0">
              <a:solidFill>
                <a:srgbClr val="000000"/>
              </a:solidFill>
            </a:endParaRPr>
          </a:p>
          <a:p>
            <a:endParaRPr lang="sv-SE" sz="1200" dirty="0"/>
          </a:p>
          <a:p>
            <a:r>
              <a:rPr lang="sv-SE" sz="1200" dirty="0"/>
              <a:t> </a:t>
            </a:r>
            <a:r>
              <a:rPr lang="sv-SE" sz="1600" b="1" i="1" dirty="0"/>
              <a:t>TEKNIK&amp;FRITID SÄFFLE-ÅMÅL HAR ÅTER IGEN SLUTIT AVTAL MED SÄFFLE SK GÄLLANDE STÄDNING SÄFFLE INNERSTAD LÖRDAG OCH SÖNDAGAR FRÅN OCH MED MAJ T.O.M </a:t>
            </a:r>
            <a:r>
              <a:rPr lang="sv-SE" sz="1600" b="1" i="1" dirty="0" smtClean="0"/>
              <a:t>13 OKTOBER-2024 </a:t>
            </a:r>
            <a:r>
              <a:rPr lang="sv-SE" sz="1400" b="1" i="1" dirty="0"/>
              <a:t>(FEM OCH EN HALV MÅNAD</a:t>
            </a:r>
            <a:r>
              <a:rPr lang="sv-SE" b="1" i="1" dirty="0"/>
              <a:t>) </a:t>
            </a:r>
            <a:endParaRPr lang="sv-S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l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6241221"/>
              </p:ext>
            </p:extLst>
          </p:nvPr>
        </p:nvGraphicFramePr>
        <p:xfrm>
          <a:off x="107504" y="1628775"/>
          <a:ext cx="9000999" cy="2852142"/>
        </p:xfrm>
        <a:graphic>
          <a:graphicData uri="http://schemas.openxmlformats.org/drawingml/2006/table">
            <a:tbl>
              <a:tblPr firstRow="1" firstCol="1"/>
              <a:tblGrid>
                <a:gridCol w="10888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02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734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52027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600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b="1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Städmånad</a:t>
                      </a:r>
                      <a:endParaRPr lang="sv-SE" sz="1400" b="1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3116" marR="43116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Sektion/Lag </a:t>
                      </a:r>
                      <a:endParaRPr lang="sv-SE" sz="1400" b="1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3116" marR="43116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Ansvarig</a:t>
                      </a:r>
                      <a:endParaRPr lang="sv-SE" sz="1400" b="1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3116" marR="43116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Mobilnummer</a:t>
                      </a:r>
                      <a:endParaRPr lang="sv-SE" sz="1400" b="1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3116" marR="43116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E-post</a:t>
                      </a:r>
                      <a:endParaRPr lang="sv-SE" sz="1400" b="1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3116" marR="43116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601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sv-SE" sz="1400" b="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Maj</a:t>
                      </a:r>
                      <a:endParaRPr lang="sv-SE" sz="1400" b="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3116" marR="43116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sv-SE" sz="1400" b="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STYRELSEN</a:t>
                      </a:r>
                      <a:endParaRPr lang="sv-SE" sz="1400" b="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3116" marR="43116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sv-SE" sz="140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Joakim Johannesson</a:t>
                      </a:r>
                      <a:endParaRPr lang="sv-SE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3116" marR="43116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sv-SE" sz="140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073-753 17 29</a:t>
                      </a:r>
                      <a:endParaRPr lang="sv-SE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3116" marR="43116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persbyn@gmail.com</a:t>
                      </a:r>
                      <a:endParaRPr lang="sv-SE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3116" marR="43116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601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sv-SE" sz="1400" b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Juni</a:t>
                      </a:r>
                      <a:endParaRPr lang="sv-SE" sz="1400" b="0" dirty="0" smtClean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3116" marR="43116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sv-SE" sz="1400" b="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FOTBOLL HERR</a:t>
                      </a:r>
                      <a:endParaRPr lang="sv-SE" sz="1400" b="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3116" marR="43116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sv-SE" sz="140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Niklas Ekberg</a:t>
                      </a:r>
                      <a:endParaRPr lang="sv-SE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3116" marR="43116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sv-SE" sz="140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076-631 55 45</a:t>
                      </a:r>
                      <a:endParaRPr lang="sv-SE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3116" marR="43116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sv-SE" sz="140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Niklas.s.ekberg@hotmail.se</a:t>
                      </a:r>
                      <a:endParaRPr lang="sv-SE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3116" marR="43116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601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sv-SE" sz="1400" b="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Juli</a:t>
                      </a:r>
                      <a:endParaRPr lang="sv-SE" sz="1400" b="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sv-SE" sz="1400" b="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FOTBOLL UNGDOM</a:t>
                      </a:r>
                      <a:endParaRPr lang="sv-SE" sz="1400" b="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3116" marR="43116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sv-SE" sz="140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Caroline Ljung</a:t>
                      </a:r>
                      <a:endParaRPr lang="sv-SE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3116" marR="43116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sv-SE" sz="140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070-329 77 17</a:t>
                      </a:r>
                      <a:endParaRPr lang="sv-SE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3116" marR="43116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ungdomssektionensafflesk@gmail.com</a:t>
                      </a:r>
                    </a:p>
                  </a:txBody>
                  <a:tcPr marL="43116" marR="43116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601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sv-SE" sz="1400" b="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Augusti</a:t>
                      </a:r>
                      <a:endParaRPr lang="sv-SE" sz="1400" b="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3116" marR="43116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sv-SE" sz="1400" b="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FOTBOLL UNGDOM</a:t>
                      </a:r>
                      <a:endParaRPr lang="sv-SE" sz="1400" b="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3116" marR="43116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sv-SE" sz="140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Caroline Ljung</a:t>
                      </a:r>
                      <a:endParaRPr lang="sv-SE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3116" marR="43116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sv-SE" sz="140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070-329 77 17</a:t>
                      </a:r>
                      <a:endParaRPr lang="sv-SE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3116" marR="43116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t-IT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ungdomssektionensafflesk@gmail.com</a:t>
                      </a:r>
                    </a:p>
                  </a:txBody>
                  <a:tcPr marL="43116" marR="43116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601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sv-SE" sz="1400" b="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September</a:t>
                      </a:r>
                      <a:endParaRPr lang="sv-SE" sz="1400" b="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3116" marR="43116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sv-SE" sz="1400" b="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FOTBOLL UNGDOM</a:t>
                      </a:r>
                      <a:endParaRPr lang="sv-SE" sz="1400" b="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3116" marR="43116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sv-SE" sz="140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Caroline Ljung</a:t>
                      </a:r>
                      <a:endParaRPr lang="sv-SE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3116" marR="43116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sv-SE" sz="1400" b="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070-329 77 17</a:t>
                      </a:r>
                      <a:endParaRPr lang="sv-SE" sz="1400" b="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3116" marR="43116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ungdomssektionensafflesk@gmail.com</a:t>
                      </a:r>
                    </a:p>
                  </a:txBody>
                  <a:tcPr marL="43116" marR="43116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601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sv-SE" sz="1400" b="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Oktober</a:t>
                      </a:r>
                      <a:endParaRPr lang="sv-SE" sz="1400" b="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3116" marR="43116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sv-SE" sz="1400" b="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GEMENSAMT</a:t>
                      </a:r>
                      <a:endParaRPr lang="sv-SE" sz="1400" b="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3116" marR="43116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sv-SE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3116" marR="43116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sv-SE" sz="1400" b="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3116" marR="43116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sv-SE" sz="1400" b="0" u="none" dirty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3116" marR="43116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601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sv-SE" sz="1400" b="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3116" marR="43116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sv-SE" sz="1400" b="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3116" marR="43116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sv-SE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3116" marR="43116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sv-SE" sz="1400" b="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3116" marR="43116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sv-SE" sz="1400" b="0" u="none" dirty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3116" marR="43116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3130" name="Rubrik 3"/>
          <p:cNvSpPr>
            <a:spLocks noGrp="1"/>
          </p:cNvSpPr>
          <p:nvPr>
            <p:ph type="title"/>
          </p:nvPr>
        </p:nvSpPr>
        <p:spPr>
          <a:xfrm>
            <a:off x="1258888" y="0"/>
            <a:ext cx="6049962" cy="1484313"/>
          </a:xfrm>
        </p:spPr>
        <p:txBody>
          <a:bodyPr/>
          <a:lstStyle/>
          <a:p>
            <a:r>
              <a:rPr lang="sv-SE" altLang="sv-SE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ANSVARIGA  I DETTA PROJEKT FÖR RESPEKTIVE STYRELSE/SEKTION</a:t>
            </a:r>
            <a:r>
              <a:rPr lang="sv-SE" altLang="sv-SE" sz="2000" b="1" i="1" dirty="0" smtClean="0">
                <a:latin typeface="Algerian" panose="04020705040A02060702" pitchFamily="82" charset="0"/>
              </a:rPr>
              <a:t/>
            </a:r>
            <a:br>
              <a:rPr lang="sv-SE" altLang="sv-SE" sz="2000" b="1" i="1" dirty="0" smtClean="0">
                <a:latin typeface="Algerian" panose="04020705040A02060702" pitchFamily="82" charset="0"/>
              </a:rPr>
            </a:br>
            <a:r>
              <a:rPr lang="sv-SE" altLang="sv-SE" sz="2000" b="1" i="1" dirty="0" smtClean="0">
                <a:latin typeface="Algerian" panose="04020705040A02060702" pitchFamily="82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br>
              <a:rPr lang="sv-SE" altLang="sv-SE" sz="2000" b="1" i="1" dirty="0" smtClean="0">
                <a:latin typeface="Algerian" panose="04020705040A02060702" pitchFamily="82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sv-SE" altLang="sv-SE" sz="2000" b="1" i="1" dirty="0" smtClean="0">
                <a:latin typeface="Algerian" panose="04020705040A02060702" pitchFamily="82" charset="0"/>
                <a:ea typeface="Calibri" panose="020F0502020204030204" pitchFamily="34" charset="0"/>
                <a:cs typeface="Calibri" panose="020F0502020204030204" pitchFamily="34" charset="0"/>
              </a:rPr>
              <a:t>CENTRUMST</a:t>
            </a:r>
            <a:r>
              <a:rPr lang="sv-SE" altLang="sv-SE" sz="2000" b="1" i="1" dirty="0" smtClean="0">
                <a:ea typeface="Calibri" panose="020F0502020204030204" pitchFamily="34" charset="0"/>
                <a:cs typeface="Calibri" panose="020F0502020204030204" pitchFamily="34" charset="0"/>
              </a:rPr>
              <a:t>Ä</a:t>
            </a:r>
            <a:r>
              <a:rPr lang="sv-SE" altLang="sv-SE" sz="2000" b="1" i="1" dirty="0" smtClean="0">
                <a:latin typeface="Algerian" panose="04020705040A02060702" pitchFamily="82" charset="0"/>
                <a:ea typeface="Calibri" panose="020F0502020204030204" pitchFamily="34" charset="0"/>
                <a:cs typeface="Calibri" panose="020F0502020204030204" pitchFamily="34" charset="0"/>
              </a:rPr>
              <a:t>DNING S</a:t>
            </a:r>
            <a:r>
              <a:rPr lang="sv-SE" altLang="sv-SE" sz="2000" b="1" i="1" dirty="0" smtClean="0">
                <a:ea typeface="Calibri" panose="020F0502020204030204" pitchFamily="34" charset="0"/>
                <a:cs typeface="Calibri" panose="020F0502020204030204" pitchFamily="34" charset="0"/>
              </a:rPr>
              <a:t>Ä</a:t>
            </a:r>
            <a:r>
              <a:rPr lang="sv-SE" altLang="sv-SE" sz="2000" b="1" i="1" dirty="0" smtClean="0">
                <a:latin typeface="Algerian" panose="04020705040A02060702" pitchFamily="82" charset="0"/>
                <a:ea typeface="Calibri" panose="020F0502020204030204" pitchFamily="34" charset="0"/>
                <a:cs typeface="Calibri" panose="020F0502020204030204" pitchFamily="34" charset="0"/>
              </a:rPr>
              <a:t>FFLE INNERSTAD-2024</a:t>
            </a:r>
            <a:endParaRPr lang="sv-SE" altLang="sv-SE" sz="2000" b="1" i="1" dirty="0" smtClean="0">
              <a:latin typeface="Algerian" panose="04020705040A02060702" pitchFamily="82" charset="0"/>
            </a:endParaRPr>
          </a:p>
        </p:txBody>
      </p:sp>
      <p:pic>
        <p:nvPicPr>
          <p:cNvPr id="3131" name="Picture 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188" y="188913"/>
            <a:ext cx="1187450" cy="1282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32" name="Rectangle 31"/>
          <p:cNvSpPr>
            <a:spLocks noChangeArrowheads="1"/>
          </p:cNvSpPr>
          <p:nvPr/>
        </p:nvSpPr>
        <p:spPr bwMode="auto">
          <a:xfrm>
            <a:off x="395288" y="5229225"/>
            <a:ext cx="3960812" cy="984250"/>
          </a:xfrm>
          <a:prstGeom prst="rect">
            <a:avLst/>
          </a:prstGeom>
          <a:noFill/>
          <a:ln>
            <a:noFill/>
          </a:ln>
          <a:effectLst>
            <a:prstShdw prst="shdw12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sv-SE" altLang="sv-SE" sz="1600" b="1">
                <a:cs typeface="Times New Roman" panose="02020603050405020304" pitchFamily="18" charset="0"/>
              </a:rPr>
              <a:t>Projektledare för städprojektet</a:t>
            </a:r>
            <a:endParaRPr lang="sv-SE" altLang="sv-SE" sz="1600"/>
          </a:p>
          <a:p>
            <a:r>
              <a:rPr lang="sv-SE" altLang="sv-SE" sz="1400" b="1">
                <a:cs typeface="Times New Roman" panose="02020603050405020304" pitchFamily="18" charset="0"/>
              </a:rPr>
              <a:t>Bengt-Ove Johansson </a:t>
            </a:r>
            <a:endParaRPr lang="sv-SE" altLang="sv-SE" sz="900"/>
          </a:p>
          <a:p>
            <a:r>
              <a:rPr lang="sv-SE" altLang="sv-SE" sz="1400" b="1">
                <a:cs typeface="Times New Roman" panose="02020603050405020304" pitchFamily="18" charset="0"/>
              </a:rPr>
              <a:t>SMS/Mobil:070-580 06 29</a:t>
            </a:r>
            <a:endParaRPr lang="sv-SE" altLang="sv-SE" sz="900"/>
          </a:p>
          <a:p>
            <a:r>
              <a:rPr lang="sv-SE" altLang="sv-SE" sz="1400" b="1">
                <a:cs typeface="Times New Roman" panose="02020603050405020304" pitchFamily="18" charset="0"/>
              </a:rPr>
              <a:t>E-postadress: </a:t>
            </a:r>
            <a:r>
              <a:rPr lang="sv-SE" altLang="sv-SE" sz="1400" b="1" i="1">
                <a:cs typeface="Times New Roman" panose="02020603050405020304" pitchFamily="18" charset="0"/>
              </a:rPr>
              <a:t>bojs.daniel@hotmail.com</a:t>
            </a:r>
            <a:endParaRPr lang="sv-SE" altLang="sv-SE"/>
          </a:p>
        </p:txBody>
      </p:sp>
      <p:pic>
        <p:nvPicPr>
          <p:cNvPr id="3133" name="Bildobjekt 5" descr="index kkkkk.jp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333375"/>
            <a:ext cx="941388" cy="903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ubrik 3"/>
          <p:cNvSpPr>
            <a:spLocks noGrp="1"/>
          </p:cNvSpPr>
          <p:nvPr>
            <p:ph type="title"/>
          </p:nvPr>
        </p:nvSpPr>
        <p:spPr>
          <a:xfrm>
            <a:off x="1692275" y="274638"/>
            <a:ext cx="6048375" cy="777875"/>
          </a:xfrm>
        </p:spPr>
        <p:txBody>
          <a:bodyPr/>
          <a:lstStyle/>
          <a:p>
            <a:pPr eaLnBrk="1" hangingPunct="1"/>
            <a:r>
              <a:rPr lang="sv-SE" altLang="sv-SE" sz="1800" b="1" i="1" u="sng" dirty="0" smtClean="0">
                <a:solidFill>
                  <a:srgbClr val="FF9900"/>
                </a:solidFill>
                <a:latin typeface="Algerian" panose="04020705040A02060702" pitchFamily="82" charset="0"/>
                <a:cs typeface="Arial" panose="020B0604020202020204" pitchFamily="34" charset="0"/>
              </a:rPr>
              <a:t>INSTRUKTIONER STÄDNING SÄFFLE INNERSTAD-2024</a:t>
            </a:r>
            <a:r>
              <a:rPr lang="sv-SE" altLang="sv-SE" sz="2000" dirty="0" smtClean="0">
                <a:latin typeface="Algerian" panose="04020705040A02060702" pitchFamily="82" charset="0"/>
                <a:cs typeface="Arial" panose="020B0604020202020204" pitchFamily="34" charset="0"/>
              </a:rPr>
              <a:t/>
            </a:r>
            <a:br>
              <a:rPr lang="sv-SE" altLang="sv-SE" sz="2000" dirty="0" smtClean="0">
                <a:latin typeface="Algerian" panose="04020705040A02060702" pitchFamily="82" charset="0"/>
                <a:cs typeface="Arial" panose="020B0604020202020204" pitchFamily="34" charset="0"/>
              </a:rPr>
            </a:br>
            <a:endParaRPr lang="sv-SE" altLang="sv-SE" sz="2000" b="1" dirty="0" smtClean="0">
              <a:latin typeface="Algerian" panose="04020705040A02060702" pitchFamily="82" charset="0"/>
            </a:endParaRPr>
          </a:p>
        </p:txBody>
      </p:sp>
      <p:sp>
        <p:nvSpPr>
          <p:cNvPr id="5" name="Platshållare för innehåll 4"/>
          <p:cNvSpPr>
            <a:spLocks noGrp="1"/>
          </p:cNvSpPr>
          <p:nvPr>
            <p:ph idx="1"/>
          </p:nvPr>
        </p:nvSpPr>
        <p:spPr>
          <a:xfrm>
            <a:off x="0" y="981075"/>
            <a:ext cx="9144000" cy="5661025"/>
          </a:xfrm>
        </p:spPr>
        <p:txBody>
          <a:bodyPr rtlCol="0">
            <a:normAutofit fontScale="25000" lnSpcReduction="20000"/>
          </a:bodyPr>
          <a:lstStyle/>
          <a:p>
            <a:pPr>
              <a:buFont typeface="Arial" panose="020B0604020202020204" pitchFamily="34" charset="0"/>
              <a:buNone/>
              <a:defRPr/>
            </a:pPr>
            <a:endParaRPr lang="sv-SE" sz="5600" dirty="0" smtClean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sv-SE" sz="6400" b="1" i="1" dirty="0" smtClean="0">
                <a:latin typeface="Arial" pitchFamily="34" charset="0"/>
                <a:cs typeface="Arial" pitchFamily="34" charset="0"/>
              </a:rPr>
              <a:t>Lördagar och söndagar veckorna 18-41-2024</a:t>
            </a:r>
            <a:endParaRPr lang="sv-SE" sz="6400" dirty="0" smtClean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sv-SE" sz="6400" b="1" i="1" u="sng" dirty="0" smtClean="0">
                <a:latin typeface="Arial" pitchFamily="34" charset="0"/>
                <a:cs typeface="Arial" pitchFamily="34" charset="0"/>
              </a:rPr>
              <a:t>Städningområdet omfattar:  </a:t>
            </a:r>
            <a:endParaRPr lang="sv-SE" sz="6400" dirty="0" smtClean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sv-SE" sz="6400" b="1" dirty="0" smtClean="0">
                <a:latin typeface="Arial" pitchFamily="34" charset="0"/>
                <a:cs typeface="Arial" pitchFamily="34" charset="0"/>
              </a:rPr>
              <a:t>Källegatan </a:t>
            </a:r>
            <a:r>
              <a:rPr lang="sv-SE" sz="4900" b="1" dirty="0" smtClean="0">
                <a:latin typeface="Arial" pitchFamily="34" charset="0"/>
                <a:cs typeface="Arial" pitchFamily="34" charset="0"/>
              </a:rPr>
              <a:t>(Planetvägen) </a:t>
            </a:r>
            <a:r>
              <a:rPr lang="sv-SE" sz="6400" b="1" dirty="0" smtClean="0">
                <a:latin typeface="Arial" pitchFamily="34" charset="0"/>
                <a:cs typeface="Arial" pitchFamily="34" charset="0"/>
              </a:rPr>
              <a:t>– Parkeringen Billerudskontoret-, V Storgatan - Ö Storgatan -  Furuskogsparken               </a:t>
            </a:r>
            <a:r>
              <a:rPr lang="sv-SE" sz="6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(enligt</a:t>
            </a:r>
            <a:r>
              <a:rPr lang="sv-SE" sz="6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karta)</a:t>
            </a:r>
            <a:endParaRPr lang="sv-SE" sz="64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sv-SE" sz="6400" b="1" dirty="0" smtClean="0">
                <a:latin typeface="Arial" pitchFamily="34" charset="0"/>
                <a:cs typeface="Arial" pitchFamily="34" charset="0"/>
              </a:rPr>
              <a:t>(Plocka upp burkar, papper, sopa upp ev. krossat glas).</a:t>
            </a:r>
            <a:endParaRPr lang="sv-SE" sz="6400" dirty="0" smtClean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sv-SE" sz="6400" b="1" i="1" u="sng" dirty="0" smtClean="0">
                <a:latin typeface="Arial" pitchFamily="34" charset="0"/>
                <a:cs typeface="Arial" pitchFamily="34" charset="0"/>
              </a:rPr>
              <a:t>Säckarna ställs vid BROSTUGAN  (gamla turistbyrån) vid varje tillfälle, </a:t>
            </a:r>
            <a:r>
              <a:rPr lang="sv-SE" sz="6400" b="1" i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ej i förrådet på Växthuset</a:t>
            </a:r>
          </a:p>
          <a:p>
            <a:pPr>
              <a:defRPr/>
            </a:pPr>
            <a:r>
              <a:rPr lang="sv-SE" sz="6400" b="1" i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OBS. Krossat glas och tomburkar/flaskor ställs i förrådet på Växthuset</a:t>
            </a:r>
            <a:endParaRPr lang="sv-SE" sz="6400" i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sv-SE" sz="6400" b="1" dirty="0" smtClean="0">
                <a:latin typeface="Arial" pitchFamily="34" charset="0"/>
                <a:cs typeface="Arial" pitchFamily="34" charset="0"/>
              </a:rPr>
              <a:t>Start: Beräknad startid 07.30</a:t>
            </a:r>
          </a:p>
          <a:p>
            <a:pPr>
              <a:defRPr/>
            </a:pPr>
            <a:r>
              <a:rPr lang="sv-SE" sz="6400" b="1" dirty="0" smtClean="0">
                <a:latin typeface="Arial" pitchFamily="34" charset="0"/>
                <a:cs typeface="Arial" pitchFamily="34" charset="0"/>
              </a:rPr>
              <a:t>Städningen skall vara klar senast 09.30</a:t>
            </a:r>
            <a:endParaRPr lang="sv-SE" sz="6400" dirty="0" smtClean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sv-SE" sz="6400" b="1" dirty="0" smtClean="0">
                <a:latin typeface="Arial" pitchFamily="34" charset="0"/>
                <a:cs typeface="Arial" pitchFamily="34" charset="0"/>
              </a:rPr>
              <a:t>Utsedd ledare ansvarar för att utrustning och västar</a:t>
            </a:r>
            <a:r>
              <a:rPr lang="sv-SE" sz="6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v-SE" sz="6400" b="1" dirty="0" smtClean="0">
                <a:latin typeface="Arial" pitchFamily="34" charset="0"/>
                <a:cs typeface="Arial" pitchFamily="34" charset="0"/>
              </a:rPr>
              <a:t>finns vid start samt omhändertagande av detta vid arbetes slut</a:t>
            </a:r>
          </a:p>
          <a:p>
            <a:pPr>
              <a:defRPr/>
            </a:pPr>
            <a:r>
              <a:rPr lang="sv-SE" sz="6400" b="1" i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VÄST OCH HANDSKAR OBLIKATORISK FÖR STÄDARNA</a:t>
            </a:r>
            <a:endParaRPr lang="sv-SE" sz="6400" dirty="0" smtClean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sv-SE" sz="6400" b="1" dirty="0" smtClean="0">
                <a:latin typeface="Arial" pitchFamily="34" charset="0"/>
                <a:cs typeface="Arial" pitchFamily="34" charset="0"/>
              </a:rPr>
              <a:t>All städmaterial som finns för städningen, kommer att finnas i förrådet på Växthuset</a:t>
            </a:r>
            <a:endParaRPr lang="sv-SE" sz="6400" dirty="0" smtClean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sv-SE" sz="6400" b="1" i="1" u="sng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O.B.S.Vid</a:t>
            </a:r>
            <a:r>
              <a:rPr lang="sv-SE" sz="6400" b="1" i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komplettering av städmaterial kontakta nedanstående</a:t>
            </a:r>
            <a:endParaRPr lang="sv-SE" sz="64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sv-SE" sz="5500" b="1" dirty="0" smtClean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sv-SE" sz="5500" b="1" dirty="0" smtClean="0">
                <a:latin typeface="Arial" pitchFamily="34" charset="0"/>
                <a:cs typeface="Arial" pitchFamily="34" charset="0"/>
              </a:rPr>
              <a:t>Bengt-Ove Johansson </a:t>
            </a:r>
          </a:p>
          <a:p>
            <a:pPr>
              <a:defRPr/>
            </a:pPr>
            <a:r>
              <a:rPr lang="sv-SE" sz="5500" dirty="0" smtClean="0">
                <a:latin typeface="Arial" pitchFamily="34" charset="0"/>
                <a:cs typeface="Arial" pitchFamily="34" charset="0"/>
              </a:rPr>
              <a:t>Projektledare                                                                                                                                     </a:t>
            </a:r>
            <a:r>
              <a:rPr lang="sv-SE" sz="5500" b="1" dirty="0" smtClean="0">
                <a:latin typeface="Arial" pitchFamily="34" charset="0"/>
                <a:cs typeface="Arial" pitchFamily="34" charset="0"/>
              </a:rPr>
              <a:t>SMS</a:t>
            </a:r>
            <a:r>
              <a:rPr lang="sv-SE" sz="5500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sv-SE" sz="5500" b="1" dirty="0" smtClean="0">
                <a:latin typeface="Arial" pitchFamily="34" charset="0"/>
                <a:cs typeface="Arial" pitchFamily="34" charset="0"/>
              </a:rPr>
              <a:t>Mobil:070-580 06 29</a:t>
            </a:r>
            <a:r>
              <a:rPr lang="sv-SE" sz="5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v-SE" sz="5500" b="1" dirty="0" smtClean="0">
                <a:latin typeface="Arial" pitchFamily="34" charset="0"/>
                <a:cs typeface="Arial" pitchFamily="34" charset="0"/>
              </a:rPr>
              <a:t>E-post: bojs.daniel@hotmail.com</a:t>
            </a:r>
            <a:endParaRPr lang="sv-SE" sz="5500" dirty="0" smtClean="0">
              <a:latin typeface="Arial" pitchFamily="34" charset="0"/>
              <a:cs typeface="Arial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sv-SE" sz="6400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100" name="Bild 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0" y="115888"/>
            <a:ext cx="1112838" cy="1204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Bildobjekt 5" descr="index kkkkk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333375"/>
            <a:ext cx="941388" cy="903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Rectangle 4"/>
          <p:cNvSpPr>
            <a:spLocks noChangeArrowheads="1"/>
          </p:cNvSpPr>
          <p:nvPr/>
        </p:nvSpPr>
        <p:spPr bwMode="auto">
          <a:xfrm>
            <a:off x="2771775" y="404813"/>
            <a:ext cx="2879725" cy="720725"/>
          </a:xfrm>
          <a:prstGeom prst="rect">
            <a:avLst/>
          </a:prstGeom>
          <a:solidFill>
            <a:srgbClr val="F79646"/>
          </a:solidFill>
          <a:ln w="127000" cmpd="dbl">
            <a:solidFill>
              <a:srgbClr val="F79646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3076" name="WordArt 5"/>
          <p:cNvSpPr>
            <a:spLocks noChangeArrowheads="1" noChangeShapeType="1" noTextEdit="1"/>
          </p:cNvSpPr>
          <p:nvPr/>
        </p:nvSpPr>
        <p:spPr bwMode="auto">
          <a:xfrm>
            <a:off x="2843808" y="476672"/>
            <a:ext cx="2736304" cy="57606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sv-SE" sz="3600" kern="10" dirty="0">
                <a:ln w="9525">
                  <a:solidFill>
                    <a:srgbClr val="E36C0A"/>
                  </a:solidFill>
                  <a:round/>
                  <a:headEnd/>
                  <a:tailEnd/>
                </a:ln>
                <a:solidFill>
                  <a:srgbClr val="1F497D"/>
                </a:solidFill>
                <a:latin typeface="Arial Black"/>
                <a:cs typeface="Arial" charset="0"/>
              </a:rPr>
              <a:t>STÄDSCHEMA</a:t>
            </a:r>
          </a:p>
          <a:p>
            <a:pPr algn="ctr">
              <a:defRPr/>
            </a:pPr>
            <a:r>
              <a:rPr lang="sv-SE" sz="3600" kern="10" dirty="0">
                <a:ln w="9525">
                  <a:solidFill>
                    <a:srgbClr val="E36C0A"/>
                  </a:solidFill>
                  <a:round/>
                  <a:headEnd/>
                  <a:tailEnd/>
                </a:ln>
                <a:solidFill>
                  <a:srgbClr val="1F497D"/>
                </a:solidFill>
                <a:latin typeface="Arial Black"/>
                <a:cs typeface="Arial" charset="0"/>
              </a:rPr>
              <a:t>(</a:t>
            </a:r>
            <a:r>
              <a:rPr lang="sv-SE" sz="3600" kern="10" dirty="0">
                <a:ln w="9525">
                  <a:solidFill>
                    <a:srgbClr val="E36C0A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 Black"/>
                <a:cs typeface="Arial" charset="0"/>
              </a:rPr>
              <a:t>INOM</a:t>
            </a:r>
            <a:r>
              <a:rPr lang="sv-SE" sz="3600" kern="10" dirty="0">
                <a:ln w="9525">
                  <a:solidFill>
                    <a:srgbClr val="E36C0A"/>
                  </a:solidFill>
                  <a:round/>
                  <a:headEnd/>
                  <a:tailEnd/>
                </a:ln>
                <a:solidFill>
                  <a:srgbClr val="1F497D"/>
                </a:solidFill>
                <a:latin typeface="Arial Black"/>
                <a:cs typeface="Arial" charset="0"/>
              </a:rPr>
              <a:t> </a:t>
            </a:r>
            <a:r>
              <a:rPr lang="sv-SE" sz="3600" kern="10" dirty="0">
                <a:ln w="9525">
                  <a:solidFill>
                    <a:srgbClr val="E36C0A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 Black"/>
                <a:cs typeface="Arial" charset="0"/>
              </a:rPr>
              <a:t>RÖD MARKERING</a:t>
            </a:r>
            <a:r>
              <a:rPr lang="sv-SE" sz="3600" kern="10" dirty="0">
                <a:ln w="9525">
                  <a:solidFill>
                    <a:srgbClr val="E36C0A"/>
                  </a:solidFill>
                  <a:round/>
                  <a:headEnd/>
                  <a:tailEnd/>
                </a:ln>
                <a:solidFill>
                  <a:srgbClr val="1F497D"/>
                </a:solidFill>
                <a:latin typeface="Arial Black"/>
                <a:cs typeface="Arial" charset="0"/>
              </a:rPr>
              <a:t>)</a:t>
            </a:r>
          </a:p>
          <a:p>
            <a:pPr algn="ctr">
              <a:defRPr/>
            </a:pPr>
            <a:r>
              <a:rPr lang="sv-SE" sz="3600" kern="10" dirty="0" smtClean="0">
                <a:ln w="9525">
                  <a:solidFill>
                    <a:srgbClr val="E36C0A"/>
                  </a:solidFill>
                  <a:round/>
                  <a:headEnd/>
                  <a:tailEnd/>
                </a:ln>
                <a:solidFill>
                  <a:srgbClr val="1F497D"/>
                </a:solidFill>
                <a:latin typeface="Arial Black"/>
                <a:cs typeface="Arial" charset="0"/>
              </a:rPr>
              <a:t>CENTRUMSTÄDNING</a:t>
            </a:r>
            <a:endParaRPr lang="sv-SE" sz="3600" kern="10" dirty="0">
              <a:ln w="9525">
                <a:solidFill>
                  <a:srgbClr val="E36C0A"/>
                </a:solidFill>
                <a:round/>
                <a:headEnd/>
                <a:tailEnd/>
              </a:ln>
              <a:solidFill>
                <a:srgbClr val="1F497D"/>
              </a:solidFill>
              <a:latin typeface="Arial Black"/>
              <a:cs typeface="Arial" charset="0"/>
            </a:endParaRPr>
          </a:p>
        </p:txBody>
      </p:sp>
      <p:pic>
        <p:nvPicPr>
          <p:cNvPr id="5125" name="Bildobjekt 4" descr="index kkkkk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188913"/>
            <a:ext cx="941387" cy="903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objekt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9552" y="1124744"/>
            <a:ext cx="8219990" cy="5544616"/>
          </a:xfrm>
          <a:prstGeom prst="rect">
            <a:avLst/>
          </a:prstGeom>
        </p:spPr>
      </p:pic>
      <p:sp>
        <p:nvSpPr>
          <p:cNvPr id="5" name="Rektangel 4"/>
          <p:cNvSpPr/>
          <p:nvPr/>
        </p:nvSpPr>
        <p:spPr>
          <a:xfrm>
            <a:off x="1547664" y="109081"/>
            <a:ext cx="721187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sv-SE" sz="1200" dirty="0">
              <a:solidFill>
                <a:srgbClr val="000000"/>
              </a:solidFill>
              <a:latin typeface="Algerian" panose="04020705040A02060702" pitchFamily="82" charset="0"/>
            </a:endParaRPr>
          </a:p>
          <a:p>
            <a:r>
              <a:rPr lang="sv-SE" sz="2400" dirty="0">
                <a:latin typeface="Algerian" panose="04020705040A02060702" pitchFamily="82" charset="0"/>
              </a:rPr>
              <a:t>HANTERING AV SOPPÅSAR EFTER STÄDNING </a:t>
            </a:r>
            <a:endParaRPr lang="sv-SE" dirty="0"/>
          </a:p>
        </p:txBody>
      </p:sp>
      <p:pic>
        <p:nvPicPr>
          <p:cNvPr id="6" name="Bildobjekt 5" descr="index kkkkk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23601"/>
            <a:ext cx="941388" cy="903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ktangel 8"/>
          <p:cNvSpPr/>
          <p:nvPr/>
        </p:nvSpPr>
        <p:spPr>
          <a:xfrm>
            <a:off x="6341735" y="3371746"/>
            <a:ext cx="1800200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b="1" dirty="0" smtClean="0">
                <a:solidFill>
                  <a:srgbClr val="FF0000"/>
                </a:solidFill>
              </a:rPr>
              <a:t>BROSTUGAN</a:t>
            </a:r>
            <a:endParaRPr lang="sv-SE" b="1" dirty="0">
              <a:solidFill>
                <a:srgbClr val="FF0000"/>
              </a:solidFill>
            </a:endParaRPr>
          </a:p>
        </p:txBody>
      </p:sp>
      <p:sp>
        <p:nvSpPr>
          <p:cNvPr id="10" name="Rektangel 9"/>
          <p:cNvSpPr/>
          <p:nvPr/>
        </p:nvSpPr>
        <p:spPr>
          <a:xfrm>
            <a:off x="3707904" y="5718957"/>
            <a:ext cx="3096344" cy="8640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b="1" dirty="0" smtClean="0">
                <a:solidFill>
                  <a:srgbClr val="FF0000"/>
                </a:solidFill>
              </a:rPr>
              <a:t>LÄGG SOPPÅSAR HÄR</a:t>
            </a:r>
          </a:p>
          <a:p>
            <a:pPr algn="ctr"/>
            <a:r>
              <a:rPr lang="sv-SE" b="1" dirty="0" smtClean="0">
                <a:solidFill>
                  <a:srgbClr val="FF0000"/>
                </a:solidFill>
              </a:rPr>
              <a:t>UTANFÖR GARAGEDÖRREN</a:t>
            </a:r>
            <a:endParaRPr lang="sv-SE" b="1" dirty="0">
              <a:solidFill>
                <a:srgbClr val="FF0000"/>
              </a:solidFill>
            </a:endParaRPr>
          </a:p>
        </p:txBody>
      </p:sp>
      <p:sp>
        <p:nvSpPr>
          <p:cNvPr id="11" name="Nedåtpil 10"/>
          <p:cNvSpPr/>
          <p:nvPr/>
        </p:nvSpPr>
        <p:spPr>
          <a:xfrm rot="10800000">
            <a:off x="4859462" y="5037357"/>
            <a:ext cx="360040" cy="550217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</a:endParaRPr>
          </a:p>
        </p:txBody>
      </p:sp>
      <p:pic>
        <p:nvPicPr>
          <p:cNvPr id="12" name="Bildobjekt 11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124527" y="3380361"/>
            <a:ext cx="894945" cy="97277"/>
          </a:xfrm>
          <a:prstGeom prst="rect">
            <a:avLst/>
          </a:prstGeom>
        </p:spPr>
      </p:pic>
      <p:sp>
        <p:nvSpPr>
          <p:cNvPr id="13" name="Förbudstecken 12"/>
          <p:cNvSpPr/>
          <p:nvPr/>
        </p:nvSpPr>
        <p:spPr>
          <a:xfrm>
            <a:off x="4890092" y="4674608"/>
            <a:ext cx="298777" cy="264895"/>
          </a:xfrm>
          <a:prstGeom prst="noSmoking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tx1"/>
              </a:solidFill>
            </a:endParaRPr>
          </a:p>
        </p:txBody>
      </p:sp>
      <p:sp>
        <p:nvSpPr>
          <p:cNvPr id="14" name="Nedåtpil 13"/>
          <p:cNvSpPr/>
          <p:nvPr/>
        </p:nvSpPr>
        <p:spPr>
          <a:xfrm rot="5400000">
            <a:off x="5544107" y="3411999"/>
            <a:ext cx="360040" cy="550217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6002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66314">
            <a:off x="2527660" y="346777"/>
            <a:ext cx="2964456" cy="29490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5" descr="Sopset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121" r="31175"/>
          <a:stretch/>
        </p:blipFill>
        <p:spPr bwMode="auto">
          <a:xfrm>
            <a:off x="259556" y="1553967"/>
            <a:ext cx="864097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2" name="Picture 7" descr="Varselväst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64" t="9546" r="16666" b="9498"/>
          <a:stretch/>
        </p:blipFill>
        <p:spPr bwMode="auto">
          <a:xfrm>
            <a:off x="4808474" y="3647312"/>
            <a:ext cx="2016224" cy="24482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Picture 8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3333588"/>
            <a:ext cx="1254521" cy="12545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5" name="Picture 1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0"/>
            <a:ext cx="1533525" cy="165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6" name="Picture 10" descr="Bildresultat för bilder på hinkar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158" t="2632" r="10526"/>
          <a:stretch>
            <a:fillRect/>
          </a:stretch>
        </p:blipFill>
        <p:spPr bwMode="auto">
          <a:xfrm>
            <a:off x="2281153" y="3402046"/>
            <a:ext cx="2087562" cy="266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7" name="textruta 10"/>
          <p:cNvSpPr txBox="1">
            <a:spLocks noChangeArrowheads="1"/>
          </p:cNvSpPr>
          <p:nvPr/>
        </p:nvSpPr>
        <p:spPr bwMode="auto">
          <a:xfrm>
            <a:off x="2339975" y="4941888"/>
            <a:ext cx="196691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sv-SE" altLang="sv-SE"/>
              <a:t>HINK FÖR GLAS</a:t>
            </a:r>
          </a:p>
        </p:txBody>
      </p:sp>
      <p:sp>
        <p:nvSpPr>
          <p:cNvPr id="7178" name="Rektangel 12"/>
          <p:cNvSpPr>
            <a:spLocks noChangeArrowheads="1"/>
          </p:cNvSpPr>
          <p:nvPr/>
        </p:nvSpPr>
        <p:spPr bwMode="auto">
          <a:xfrm>
            <a:off x="3923928" y="6181348"/>
            <a:ext cx="506132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sv-SE" altLang="sv-SE" sz="1400" b="1" i="1" dirty="0">
                <a:solidFill>
                  <a:srgbClr val="FF0000"/>
                </a:solidFill>
              </a:rPr>
              <a:t>VÄST </a:t>
            </a:r>
            <a:r>
              <a:rPr lang="sv-SE" altLang="sv-SE" sz="1400" b="1" i="1" dirty="0" smtClean="0">
                <a:solidFill>
                  <a:srgbClr val="FF0000"/>
                </a:solidFill>
              </a:rPr>
              <a:t>OCH HANDSKAR </a:t>
            </a:r>
            <a:r>
              <a:rPr lang="sv-SE" altLang="sv-SE" sz="1400" b="1" dirty="0" smtClean="0">
                <a:solidFill>
                  <a:srgbClr val="FF0000"/>
                </a:solidFill>
              </a:rPr>
              <a:t>OBLIKATORISK</a:t>
            </a:r>
            <a:r>
              <a:rPr lang="sv-SE" altLang="sv-SE" sz="1400" b="1" i="1" dirty="0" smtClean="0">
                <a:solidFill>
                  <a:srgbClr val="FF0000"/>
                </a:solidFill>
              </a:rPr>
              <a:t> </a:t>
            </a:r>
            <a:r>
              <a:rPr lang="sv-SE" altLang="sv-SE" sz="1400" b="1" dirty="0">
                <a:solidFill>
                  <a:srgbClr val="FF0000"/>
                </a:solidFill>
              </a:rPr>
              <a:t>FÖR STÄDARNA</a:t>
            </a:r>
          </a:p>
        </p:txBody>
      </p:sp>
      <p:sp>
        <p:nvSpPr>
          <p:cNvPr id="7179" name="AutoShape 12" descr="Bildresultat för bilder på plastsäckar 60 l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7180" name="AutoShape 14" descr="Bildresultat för bilder på plastsäckar 60 l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7182" name="textruta 18"/>
          <p:cNvSpPr txBox="1">
            <a:spLocks noChangeArrowheads="1"/>
          </p:cNvSpPr>
          <p:nvPr/>
        </p:nvSpPr>
        <p:spPr bwMode="auto">
          <a:xfrm>
            <a:off x="259556" y="6174553"/>
            <a:ext cx="28654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sv-SE" altLang="sv-SE" dirty="0"/>
              <a:t>SMÅ SÄCKAR FÖR HINK</a:t>
            </a:r>
          </a:p>
        </p:txBody>
      </p:sp>
      <p:sp>
        <p:nvSpPr>
          <p:cNvPr id="7183" name="textruta 20"/>
          <p:cNvSpPr txBox="1">
            <a:spLocks noChangeArrowheads="1"/>
          </p:cNvSpPr>
          <p:nvPr/>
        </p:nvSpPr>
        <p:spPr bwMode="auto">
          <a:xfrm>
            <a:off x="4171519" y="2830399"/>
            <a:ext cx="468589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sv-SE" altLang="sv-SE" dirty="0"/>
              <a:t>125 LITERS SÄCKAR FÖR </a:t>
            </a:r>
            <a:r>
              <a:rPr lang="sv-SE" altLang="sv-SE" dirty="0" smtClean="0"/>
              <a:t>SÄCKKÄRROR</a:t>
            </a:r>
            <a:endParaRPr lang="sv-SE" altLang="sv-SE" dirty="0"/>
          </a:p>
        </p:txBody>
      </p:sp>
      <p:pic>
        <p:nvPicPr>
          <p:cNvPr id="7184" name="Bildobjekt 15" descr="index kkkkk.jpg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023" y="94330"/>
            <a:ext cx="941388" cy="903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Bildobjekt 2"/>
          <p:cNvPicPr>
            <a:picLocks noChangeAspect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639" b="18162"/>
          <a:stretch/>
        </p:blipFill>
        <p:spPr>
          <a:xfrm>
            <a:off x="5013071" y="1366098"/>
            <a:ext cx="2143125" cy="1440160"/>
          </a:xfrm>
          <a:prstGeom prst="rect">
            <a:avLst/>
          </a:prstGeom>
        </p:spPr>
      </p:pic>
      <p:pic>
        <p:nvPicPr>
          <p:cNvPr id="4" name="Bildobjekt 3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448" y="4630991"/>
            <a:ext cx="1584493" cy="1230312"/>
          </a:xfrm>
          <a:prstGeom prst="rect">
            <a:avLst/>
          </a:prstGeom>
        </p:spPr>
      </p:pic>
      <p:pic>
        <p:nvPicPr>
          <p:cNvPr id="7" name="Bildobjekt 6"/>
          <p:cNvPicPr>
            <a:picLocks noChangeAspect="1"/>
          </p:cNvPicPr>
          <p:nvPr/>
        </p:nvPicPr>
        <p:blipFill rotWithShape="1">
          <a:blip r:embed="rId12" cstate="print"/>
          <a:srcRect l="17297" t="8547" r="13514" b="12430"/>
          <a:stretch/>
        </p:blipFill>
        <p:spPr>
          <a:xfrm>
            <a:off x="7132750" y="4630991"/>
            <a:ext cx="1368152" cy="1282643"/>
          </a:xfrm>
          <a:prstGeom prst="rect">
            <a:avLst/>
          </a:prstGeom>
        </p:spPr>
      </p:pic>
      <p:pic>
        <p:nvPicPr>
          <p:cNvPr id="18" name="Picture 15" descr="Sopsäckkärra, svart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48" r="14285"/>
          <a:stretch>
            <a:fillRect/>
          </a:stretch>
        </p:blipFill>
        <p:spPr bwMode="auto">
          <a:xfrm>
            <a:off x="1325082" y="140982"/>
            <a:ext cx="1414141" cy="21203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textruta 18"/>
          <p:cNvSpPr txBox="1">
            <a:spLocks noChangeArrowheads="1"/>
          </p:cNvSpPr>
          <p:nvPr/>
        </p:nvSpPr>
        <p:spPr bwMode="auto">
          <a:xfrm>
            <a:off x="1259632" y="2050489"/>
            <a:ext cx="1648693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sv-SE" altLang="sv-SE" sz="1200" dirty="0" smtClean="0"/>
              <a:t>SÄCKKÄRROR 2 </a:t>
            </a:r>
            <a:r>
              <a:rPr lang="sv-SE" altLang="sv-SE" sz="1200" dirty="0" err="1" smtClean="0"/>
              <a:t>st</a:t>
            </a:r>
            <a:endParaRPr lang="sv-SE" altLang="sv-SE" sz="1200" dirty="0"/>
          </a:p>
        </p:txBody>
      </p:sp>
      <p:sp>
        <p:nvSpPr>
          <p:cNvPr id="22" name="Rektangel 12"/>
          <p:cNvSpPr>
            <a:spLocks noChangeArrowheads="1"/>
          </p:cNvSpPr>
          <p:nvPr/>
        </p:nvSpPr>
        <p:spPr bwMode="auto">
          <a:xfrm>
            <a:off x="2627784" y="204235"/>
            <a:ext cx="460851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sv-SE" altLang="sv-SE" sz="1600" b="1" i="1" u="sng" dirty="0" smtClean="0"/>
              <a:t>VERKTYG OCH TILLBEHÖR FÖR STÄDNING</a:t>
            </a:r>
            <a:endParaRPr lang="sv-SE" altLang="sv-SE" sz="1600" b="1" i="1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Gråskala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10547</TotalTime>
  <Words>295</Words>
  <Application>Microsoft Office PowerPoint</Application>
  <PresentationFormat>Bildspel på skärmen (4:3)</PresentationFormat>
  <Paragraphs>75</Paragraphs>
  <Slides>6</Slides>
  <Notes>3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6</vt:i4>
      </vt:variant>
    </vt:vector>
  </HeadingPairs>
  <TitlesOfParts>
    <vt:vector size="12" baseType="lpstr">
      <vt:lpstr>Algerian</vt:lpstr>
      <vt:lpstr>Arial</vt:lpstr>
      <vt:lpstr>Arial Black</vt:lpstr>
      <vt:lpstr>Calibri</vt:lpstr>
      <vt:lpstr>Times New Roman</vt:lpstr>
      <vt:lpstr>Office-tema</vt:lpstr>
      <vt:lpstr>PowerPoint-presentation</vt:lpstr>
      <vt:lpstr>ANSVARIGA  I DETTA PROJEKT FÖR RESPEKTIVE STYRELSE/SEKTION   CENTRUMSTÄDNING SÄFFLE INNERSTAD-2024</vt:lpstr>
      <vt:lpstr>INSTRUKTIONER STÄDNING SÄFFLE INNERSTAD-2024 </vt:lpstr>
      <vt:lpstr>PowerPoint-presentation</vt:lpstr>
      <vt:lpstr>PowerPoint-presentation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STÄDNING  SÄFFLE INNERSTAD</dc:title>
  <dc:creator>SK Sifhalla</dc:creator>
  <cp:lastModifiedBy>Fredrik Svensson</cp:lastModifiedBy>
  <cp:revision>216</cp:revision>
  <cp:lastPrinted>2023-05-05T05:58:30Z</cp:lastPrinted>
  <dcterms:created xsi:type="dcterms:W3CDTF">2018-04-23T16:54:11Z</dcterms:created>
  <dcterms:modified xsi:type="dcterms:W3CDTF">2024-04-29T11:24:39Z</dcterms:modified>
</cp:coreProperties>
</file>